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9" r:id="rId6"/>
    <p:sldId id="258" r:id="rId7"/>
    <p:sldId id="314" r:id="rId8"/>
    <p:sldId id="256" r:id="rId9"/>
    <p:sldId id="260" r:id="rId10"/>
    <p:sldId id="261" r:id="rId11"/>
    <p:sldId id="262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98" r:id="rId20"/>
    <p:sldId id="294" r:id="rId21"/>
    <p:sldId id="299" r:id="rId22"/>
    <p:sldId id="296" r:id="rId23"/>
    <p:sldId id="297" r:id="rId24"/>
    <p:sldId id="300" r:id="rId25"/>
    <p:sldId id="293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277" r:id="rId34"/>
    <p:sldId id="295" r:id="rId35"/>
    <p:sldId id="308" r:id="rId36"/>
    <p:sldId id="309" r:id="rId37"/>
    <p:sldId id="310" r:id="rId38"/>
    <p:sldId id="311" r:id="rId39"/>
    <p:sldId id="274" r:id="rId40"/>
    <p:sldId id="312" r:id="rId41"/>
    <p:sldId id="313" r:id="rId42"/>
    <p:sldId id="28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D64E9-1247-4A84-A5E9-53447E91F61A}" v="7" dt="2025-01-08T00:34:27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2E982-E0D7-F8F4-1D5D-355CAE499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EBAB6-A019-895A-5479-4B51FDBA1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6DE46-9B21-49E8-797C-216893B3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185C5-602D-F497-D607-68A9355B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2C90E-159C-5526-B686-AC052FBD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9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C79E-C25A-DC6F-66A6-70BCDF2C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D6304A-4EE8-4574-F7A3-B5A5AFFBD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92181-505E-A8E6-DC14-1CA25B9F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80F3D-6FD7-9358-1BAC-5520436A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749FA-A3E9-8482-CE9B-CC938ED4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17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6C4996-3831-4430-F8E6-27A562E30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9A33CC-1027-825F-F224-FF6D73EF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2536A-4528-A3A4-45E5-90FF218D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38025-AF26-CBCD-3A0F-C26E7BB1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CFC83-E223-AD1F-B52B-8076F4C3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9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3E4FD-B3DB-A942-6083-92BBF8D0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CBAEC-AC3C-9705-69F8-54739012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45EA9-BA45-5D2D-80B4-A276EE97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AF30A-6F3A-2E1E-64F2-592D9A0C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C1589-01B1-93E0-029D-479881DF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60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80032-A290-69C6-767E-72FDBF1D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E4711-CBD0-A601-2EE6-6E016B8BE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99B4E-6EFB-DD8C-4CCE-B006F6D7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E998-2E5A-DB0E-F635-52CAD0B0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49D13-AE8D-566E-8371-EDD87318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14E8A-312F-BA01-5B3F-2E1C6766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3C876-D082-16D2-3D42-B6738BED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E02D67-1BC7-1332-534A-DA36FB357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F586C-9525-3353-1031-43900810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EE2CF-0666-08D9-200B-6928ADF0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4E76F-E260-4D9F-17F0-F8EA1D93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611B7-93D1-7E1E-A0FD-B09E6BDC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1D696-847F-837E-246C-153559D66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510DD0-CF00-DBC2-8642-86869ED92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0A354-C1AE-7984-19B7-6F360B9CE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65DCDD-D68D-150B-F898-BB200779C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3BA7F8-396A-6D16-10B2-8686B529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AE2414-2B43-227C-260F-E3CD3568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BD86BA-81D1-4AE3-F37B-E509FB72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3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4278C-DD8C-6B08-B894-7E6A6880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CCB9FC-1187-F2CF-7EFC-33580ED6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FE4652-6914-73F5-DDA6-2511E18E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B2BC1B-757B-F4A2-9AC0-0D656E6F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4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42A2F1-40BE-256F-F828-9C134979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68051A-F965-898E-4176-CC4EE2DA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F39CC9-1B06-6EF4-6DD6-CA452F2A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FE237-4F0F-58C6-AF44-D72BE031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D94C6-D76F-8D80-4ABD-7BAD4106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CDE17D-4028-1BB0-E806-8A2A82B3E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4C916-1067-4DAD-4087-2B36DF3F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20EC5-3D04-A137-E6CD-7E9C6AD8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B1F76-B783-8033-00DB-512A1D2C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8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FE746-54F8-27DB-CDB6-FDDC41FA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6F581A-133F-2603-20D2-826BC3160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5434B5-1865-00A4-9DB0-3E7A0B62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77914D-5B87-2906-E0FA-3056A24A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4181D-75F7-58E6-AF80-D3938563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55760-EE68-16EE-C574-B2DF0C37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5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8FC49E-BE80-510D-4A6F-62C06CCC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7464B-FF22-49FE-A1F9-170569D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01AC5-D74F-407D-BFB5-466A670F6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E132-942C-4A0E-B057-569AFBA770BA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50F9F-DB22-B4A2-6ACF-3E0E37FB7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9F95E-978D-395D-3F8C-36BDDF8FE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66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606E010D-E998-45D9-2910-DD877B2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5"/>
          <a:stretch/>
        </p:blipFill>
        <p:spPr>
          <a:xfrm>
            <a:off x="3703118" y="292100"/>
            <a:ext cx="4785764" cy="6156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F353E-056C-E78A-92B9-F2146FBBE39B}"/>
              </a:ext>
            </a:extLst>
          </p:cNvPr>
          <p:cNvSpPr txBox="1"/>
          <p:nvPr/>
        </p:nvSpPr>
        <p:spPr>
          <a:xfrm rot="21322060">
            <a:off x="5191316" y="474066"/>
            <a:ext cx="931101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spc="-150">
                <a:solidFill>
                  <a:srgbClr val="00B0F0"/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HEC</a:t>
            </a:r>
            <a:endParaRPr lang="ko-KR" altLang="en-US" sz="3400" spc="-15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그림 10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5C92D229-5A58-2EB7-C4CD-289890B44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7" t="2318" r="13358" b="88398"/>
          <a:stretch/>
        </p:blipFill>
        <p:spPr>
          <a:xfrm>
            <a:off x="6140752" y="409807"/>
            <a:ext cx="2170127" cy="636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66BB49-02BC-81FE-B1FB-F230CF83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136805"/>
            <a:ext cx="1451186" cy="1373607"/>
          </a:xfrm>
          <a:prstGeom prst="rect">
            <a:avLst/>
          </a:prstGeo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9711E347-4256-3FCC-CEF8-62E851D2D745}"/>
              </a:ext>
            </a:extLst>
          </p:cNvPr>
          <p:cNvSpPr/>
          <p:nvPr/>
        </p:nvSpPr>
        <p:spPr>
          <a:xfrm>
            <a:off x="9934813" y="1046480"/>
            <a:ext cx="1952625" cy="4200525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이미지들 배경을 삭제하고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 err="1">
                <a:solidFill>
                  <a:schemeClr val="tx1"/>
                </a:solidFill>
              </a:rPr>
              <a:t>다음장</a:t>
            </a:r>
            <a:r>
              <a:rPr lang="ko-KR" altLang="en-US" sz="1200">
                <a:solidFill>
                  <a:schemeClr val="tx1"/>
                </a:solidFill>
              </a:rPr>
              <a:t> 슬라이드에 배치</a:t>
            </a:r>
          </a:p>
        </p:txBody>
      </p:sp>
      <p:pic>
        <p:nvPicPr>
          <p:cNvPr id="9" name="그림 8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FC9DAD1C-0086-2B0C-7F1A-3F2144219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1" t="2926" r="67808" b="88184"/>
          <a:stretch/>
        </p:blipFill>
        <p:spPr>
          <a:xfrm>
            <a:off x="4286250" y="477042"/>
            <a:ext cx="97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07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32A15AF-05D2-1145-929F-D731AE19F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1214" t="6367" r="1069" b="6825"/>
          <a:stretch/>
        </p:blipFill>
        <p:spPr>
          <a:xfrm>
            <a:off x="856129" y="233163"/>
            <a:ext cx="10446871" cy="6358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06664C-97D1-4CAA-9102-BE8C25BE59D1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특유의 똑 부러지는 기준으로 새로운 문화를 평가하고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받아들일 것들은 쿨하게 받아들이죠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E2ED45EB-8D28-15D2-7869-BE51B21D8B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D54867D-A8E8-4FFC-8654-A967BC4084E8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7010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7170" name="Picture 2" descr="Download Sadness (Inside Out) Movie Inside Out HD Wallpaper">
            <a:extLst>
              <a:ext uri="{FF2B5EF4-FFF2-40B4-BE49-F238E27FC236}">
                <a16:creationId xmlns:a16="http://schemas.microsoft.com/office/drawing/2014/main" id="{D57CF30C-B680-71F0-160F-4A1F5C977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4" r="7291"/>
          <a:stretch/>
        </p:blipFill>
        <p:spPr bwMode="auto">
          <a:xfrm>
            <a:off x="863600" y="0"/>
            <a:ext cx="1043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46994-DD24-C3D8-7F2F-74541978482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</a:t>
            </a:r>
            <a:r>
              <a:rPr lang="en-US" altLang="ko-KR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는 가끔씩 감상에 젖으며</a:t>
            </a:r>
            <a:endParaRPr lang="en-US" altLang="ko-KR" sz="24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예전에 익숙했던 것들을 떠올립니다</a:t>
            </a:r>
            <a:r>
              <a:rPr lang="en-US" altLang="ko-KR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03051E2B-4141-9C0B-23AA-054A51CB11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E1EB13A-2AC6-02C5-7A5F-B1E2BE11C473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76954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side Out 2': Pixar Wins With Colorful Tale of Teenage Peer Pressure">
            <a:extLst>
              <a:ext uri="{FF2B5EF4-FFF2-40B4-BE49-F238E27FC236}">
                <a16:creationId xmlns:a16="http://schemas.microsoft.com/office/drawing/2014/main" id="{AF2D75A4-FDCC-1BBE-A158-E5B87A145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" r="4198"/>
          <a:stretch/>
        </p:blipFill>
        <p:spPr bwMode="auto">
          <a:xfrm>
            <a:off x="863600" y="190501"/>
            <a:ext cx="104267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2CEE19-8493-3FBE-AF5B-1E38A5A531AA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그들은 자신들이 태어난 설문조사 결과를 보고 한가지를 떠올립니다</a:t>
            </a:r>
            <a:r>
              <a:rPr lang="en-US" altLang="ko-KR" sz="24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08AF2AB6-A291-3FF6-9C30-1B04CA8C53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B60B01D6-9AF0-AE53-B44A-B710BA5BF3A7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3968598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xar's Inside Out: 5 Of The Funniest Moments (&amp; 5 Of The Saddest)">
            <a:extLst>
              <a:ext uri="{FF2B5EF4-FFF2-40B4-BE49-F238E27FC236}">
                <a16:creationId xmlns:a16="http://schemas.microsoft.com/office/drawing/2014/main" id="{0380561B-103B-05FB-3DD1-8389C24B6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27" r="9629"/>
          <a:stretch/>
        </p:blipFill>
        <p:spPr bwMode="auto">
          <a:xfrm>
            <a:off x="887896" y="212035"/>
            <a:ext cx="10402956" cy="64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27295-D11A-0FFF-F92A-BD0B5FE2EE5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 주제 선택이 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Even 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하지 않았어요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다수의 공통된 관심 주제가 있다는 뜻이죠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2400" b="1" i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221558F6-BEA8-4351-BA60-A419DA64E0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0A1B0AE7-84AB-7A94-FFBF-3BEFD878AB37}"/>
              </a:ext>
            </a:extLst>
          </p:cNvPr>
          <p:cNvSpPr/>
          <p:nvPr/>
        </p:nvSpPr>
        <p:spPr>
          <a:xfrm>
            <a:off x="9129614" y="1788010"/>
            <a:ext cx="1952625" cy="2480777"/>
          </a:xfrm>
          <a:prstGeom prst="wedgeRoundRectCallout">
            <a:avLst>
              <a:gd name="adj1" fmla="val -47012"/>
              <a:gd name="adj2" fmla="val 87379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노란색 자막은 캐릭터의 발화를 직접 인용하는 것을 의미합니다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자막 구분이 흰색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노란색일 필요는 없으나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두가지가 다른 색상으로 구분되었으면 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6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88F4DA9-1C9D-5DC1-125F-78FC8B57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90" y="423062"/>
            <a:ext cx="9557301" cy="3880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0094BA-4CBF-0381-37EA-CD18148007CD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주제별로 선택적 참여가 가능했던 이번 설문조사에서는</a:t>
            </a:r>
            <a:endParaRPr lang="en-US" altLang="ko-KR"/>
          </a:p>
          <a:p>
            <a:r>
              <a:rPr lang="ko-KR" altLang="en-US"/>
              <a:t>통계와 같이 참여율이 집계되었습니다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A3FA5590-BB77-F61F-30E1-C32303168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E9521B8-C946-1EB4-210F-3E678B438747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수치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폰트 및 색상 수정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23AD59C8-E4A0-FD70-D7E8-51721CC9F9EB}"/>
              </a:ext>
            </a:extLst>
          </p:cNvPr>
          <p:cNvSpPr/>
          <p:nvPr/>
        </p:nvSpPr>
        <p:spPr>
          <a:xfrm>
            <a:off x="1025867" y="404713"/>
            <a:ext cx="1952625" cy="813970"/>
          </a:xfrm>
          <a:prstGeom prst="wedgeRoundRectCallout">
            <a:avLst>
              <a:gd name="adj1" fmla="val 61118"/>
              <a:gd name="adj2" fmla="val 3157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식습관과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출퇴근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264FF01E-C99C-7251-DEF8-D08EDB419F28}"/>
              </a:ext>
            </a:extLst>
          </p:cNvPr>
          <p:cNvSpPr/>
          <p:nvPr/>
        </p:nvSpPr>
        <p:spPr>
          <a:xfrm>
            <a:off x="1025867" y="1346722"/>
            <a:ext cx="2326933" cy="813970"/>
          </a:xfrm>
          <a:prstGeom prst="wedgeRoundRectCallout">
            <a:avLst>
              <a:gd name="adj1" fmla="val 61606"/>
              <a:gd name="adj2" fmla="val 7253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빨리빨리 문화와 회사적응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2F7A01C7-41E4-DA9C-9984-56B1EC3F8CFD}"/>
              </a:ext>
            </a:extLst>
          </p:cNvPr>
          <p:cNvSpPr/>
          <p:nvPr/>
        </p:nvSpPr>
        <p:spPr>
          <a:xfrm>
            <a:off x="1025867" y="2824906"/>
            <a:ext cx="2326933" cy="813970"/>
          </a:xfrm>
          <a:prstGeom prst="wedgeRoundRectCallout">
            <a:avLst>
              <a:gd name="adj1" fmla="val 61606"/>
              <a:gd name="adj2" fmla="val 7253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개인 여가생활과 물가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19B601C-53B5-A4E9-5B87-B9F3E1786CD6}"/>
              </a:ext>
            </a:extLst>
          </p:cNvPr>
          <p:cNvSpPr/>
          <p:nvPr/>
        </p:nvSpPr>
        <p:spPr>
          <a:xfrm>
            <a:off x="6229970" y="4044153"/>
            <a:ext cx="2326933" cy="813970"/>
          </a:xfrm>
          <a:prstGeom prst="wedgeRoundRectCallout">
            <a:avLst>
              <a:gd name="adj1" fmla="val 53829"/>
              <a:gd name="adj2" fmla="val -88952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개인 여가생활과 물가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ACC8E000-E56D-B23C-6D5E-67F29295795A}"/>
              </a:ext>
            </a:extLst>
          </p:cNvPr>
          <p:cNvSpPr/>
          <p:nvPr/>
        </p:nvSpPr>
        <p:spPr>
          <a:xfrm>
            <a:off x="8455558" y="1544193"/>
            <a:ext cx="2326933" cy="813970"/>
          </a:xfrm>
          <a:prstGeom prst="wedgeRoundRectCallout">
            <a:avLst>
              <a:gd name="adj1" fmla="val -2250"/>
              <a:gd name="adj2" fmla="val 65513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분단국과 의료관련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16600625-E36B-216D-CB97-9B8ED8EB1DF4}"/>
              </a:ext>
            </a:extLst>
          </p:cNvPr>
          <p:cNvSpPr/>
          <p:nvPr/>
        </p:nvSpPr>
        <p:spPr>
          <a:xfrm>
            <a:off x="7154087" y="333374"/>
            <a:ext cx="2326933" cy="681243"/>
          </a:xfrm>
          <a:prstGeom prst="wedgeRoundRectCallout">
            <a:avLst>
              <a:gd name="adj1" fmla="val -2250"/>
              <a:gd name="adj2" fmla="val 65513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의사소통과 휴가</a:t>
            </a:r>
          </a:p>
        </p:txBody>
      </p:sp>
    </p:spTree>
    <p:extLst>
      <p:ext uri="{BB962C8B-B14F-4D97-AF65-F5344CB8AC3E}">
        <p14:creationId xmlns:p14="http://schemas.microsoft.com/office/powerpoint/2010/main" val="36444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5646D-19B6-1AD5-5B3A-58BFF5B09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2171" b="8487"/>
          <a:stretch/>
        </p:blipFill>
        <p:spPr bwMode="auto">
          <a:xfrm>
            <a:off x="6823082" y="937052"/>
            <a:ext cx="3679006" cy="3842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791F31-AA27-6805-7272-A37F875A5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5" r="26784"/>
          <a:stretch/>
        </p:blipFill>
        <p:spPr bwMode="auto">
          <a:xfrm>
            <a:off x="1118608" y="983609"/>
            <a:ext cx="4958032" cy="422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0FA001-EEF1-CDD0-2967-28914F5C8949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응답자들은 주로 </a:t>
            </a:r>
            <a:r>
              <a:rPr lang="en-US" altLang="ko-KR"/>
              <a:t>3</a:t>
            </a:r>
            <a:r>
              <a:rPr lang="ko-KR" altLang="en-US"/>
              <a:t>년 이상 한국을 경험했고</a:t>
            </a:r>
            <a:r>
              <a:rPr lang="en-US" altLang="ko-KR"/>
              <a:t>, </a:t>
            </a:r>
          </a:p>
          <a:p>
            <a:r>
              <a:rPr lang="en-US" altLang="ko-KR"/>
              <a:t>HEC</a:t>
            </a:r>
            <a:r>
              <a:rPr lang="ko-KR" altLang="en-US"/>
              <a:t>가 첫 회사인 비율은 상대적으로 적었습니다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39655-E2AA-A7F6-EA84-A7F803D2C69C}"/>
              </a:ext>
            </a:extLst>
          </p:cNvPr>
          <p:cNvSpPr txBox="1"/>
          <p:nvPr/>
        </p:nvSpPr>
        <p:spPr>
          <a:xfrm>
            <a:off x="1037414" y="580129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>
                <a:solidFill>
                  <a:srgbClr val="6C7889"/>
                </a:solidFill>
                <a:effectLst/>
                <a:latin typeface="var(--doda-editor-font)"/>
              </a:rPr>
              <a:t>How many years have you been in Korea?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2A352-40BB-CFB0-8594-8CE41DD6E8FC}"/>
              </a:ext>
            </a:extLst>
          </p:cNvPr>
          <p:cNvSpPr txBox="1"/>
          <p:nvPr/>
        </p:nvSpPr>
        <p:spPr>
          <a:xfrm>
            <a:off x="6219357" y="580129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>
                <a:solidFill>
                  <a:srgbClr val="6C7889"/>
                </a:solidFill>
                <a:effectLst/>
                <a:latin typeface="var(--doda-editor-font)"/>
              </a:rPr>
              <a:t>Is HEC your first company?</a:t>
            </a:r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03C42311-375E-71F7-70B9-171C90FB7A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615A96E-E0CB-E8D8-6370-0A2377BFD4EF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8248E99-CF95-ACE3-6EB5-B70DFB93E342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405400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인사이드 아웃 2] 파이널 예고편 - YouTube">
            <a:extLst>
              <a:ext uri="{FF2B5EF4-FFF2-40B4-BE49-F238E27FC236}">
                <a16:creationId xmlns:a16="http://schemas.microsoft.com/office/drawing/2014/main" id="{FB175A18-1D04-BB14-B7EE-196FC077D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8" r="4130"/>
          <a:stretch/>
        </p:blipFill>
        <p:spPr bwMode="auto">
          <a:xfrm>
            <a:off x="863600" y="227563"/>
            <a:ext cx="10452100" cy="64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895C42-760E-DA29-7B83-173F5E20385E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정량적인 질문들에 대한 결과를 살펴보자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  <a:endParaRPr lang="ko-KR" altLang="en-US" sz="2400" b="1" i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A5733524-D7F0-1186-BDE5-8FB6B02280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1D7C0C9-C21B-FCF5-554F-D1CD09938995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3453735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7" r="21567"/>
          <a:stretch/>
        </p:blipFill>
        <p:spPr bwMode="auto">
          <a:xfrm>
            <a:off x="548569" y="1616864"/>
            <a:ext cx="5482956" cy="3646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var(--doda-editor-font)"/>
              </a:rPr>
              <a:t>How many days of vacation would you need to consider a holiday back to your home country?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var(--doda-editor-font)"/>
              </a:rPr>
              <a:t>How often do you use HEC canteen?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5" r="28092"/>
          <a:stretch/>
        </p:blipFill>
        <p:spPr bwMode="auto">
          <a:xfrm>
            <a:off x="6620274" y="1616865"/>
            <a:ext cx="4039754" cy="3547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2805A-45E1-8D88-E95D-1B199BCF5527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외국인 직원들의 특성상 휴가는</a:t>
            </a:r>
            <a:endParaRPr lang="en-US" altLang="ko-KR"/>
          </a:p>
          <a:p>
            <a:r>
              <a:rPr lang="ko-KR" altLang="en-US"/>
              <a:t>긴 이동 시간 및 준비를 위해 </a:t>
            </a:r>
            <a:r>
              <a:rPr lang="en-US" altLang="ko-KR"/>
              <a:t>2</a:t>
            </a:r>
            <a:r>
              <a:rPr lang="ko-KR" altLang="en-US"/>
              <a:t>주이상을 선호합니다</a:t>
            </a:r>
            <a:r>
              <a:rPr lang="en-US" altLang="ko-KR"/>
              <a:t>.</a:t>
            </a:r>
          </a:p>
          <a:p>
            <a:r>
              <a:rPr lang="ko-KR" altLang="en-US"/>
              <a:t>회사식당을 거의 이용하지 않는 직원들 비율도 상당하군요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E854DB8D-B7C4-B1B6-E5F3-80760F129D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8469988-2D28-5853-BF99-212870F31C23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24410065-BE47-77B1-533C-3CC312B00F0E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226294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23364" y="1616863"/>
            <a:ext cx="5108160" cy="339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often do you feel language barriers when you're working?</a:t>
            </a:r>
            <a:endParaRPr lang="en-US" altLang="ko-KR" b="1" i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do prices in Kor. compare to those in your home country?</a:t>
            </a:r>
            <a:endParaRPr lang="en-US" altLang="ko-KR" b="1" i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607"/>
          <a:stretch/>
        </p:blipFill>
        <p:spPr bwMode="auto">
          <a:xfrm>
            <a:off x="6620273" y="1541974"/>
            <a:ext cx="4039756" cy="354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6E9F-003C-ADCF-45F4-E7875CA809D4}"/>
              </a:ext>
            </a:extLst>
          </p:cNvPr>
          <p:cNvSpPr txBox="1"/>
          <p:nvPr/>
        </p:nvSpPr>
        <p:spPr>
          <a:xfrm>
            <a:off x="914400" y="5245100"/>
            <a:ext cx="103378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회사에서 언어장벽을 적어도 한달에 한번이상 느끼는 비율이</a:t>
            </a:r>
            <a:endParaRPr lang="en-US" altLang="ko-KR"/>
          </a:p>
          <a:p>
            <a:r>
              <a:rPr lang="en-US" altLang="ko-KR"/>
              <a:t>70</a:t>
            </a:r>
            <a:r>
              <a:rPr lang="ko-KR" altLang="en-US"/>
              <a:t>퍼센트 이상이라고 답했습니다</a:t>
            </a:r>
            <a:r>
              <a:rPr lang="en-US" altLang="ko-KR"/>
              <a:t>.</a:t>
            </a:r>
          </a:p>
          <a:p>
            <a:r>
              <a:rPr lang="ko-KR" altLang="en-US"/>
              <a:t>한국의 물가체감은 말할 필요도 없이 높다고 느끼는 군요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9" name="그림 8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0568AB0-EDC3-1CAF-F9E8-7685BCFEA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D2F87A0E-DC4F-2526-94BD-BA5E2A6967CC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6839DFE-3833-90A8-D3B1-796A1D8FB287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2474178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23364" y="1616863"/>
            <a:ext cx="5108160" cy="339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long does it take to commute on average? (One way basis)</a:t>
            </a:r>
            <a:endParaRPr lang="en-US" altLang="ko-KR" b="1" i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Max acceptable commute time? [one-way]</a:t>
            </a:r>
            <a:endParaRPr lang="en-US" altLang="ko-KR" b="1" i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20273" y="1541974"/>
            <a:ext cx="4039756" cy="354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6E9F-003C-ADCF-45F4-E7875CA809D4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출퇴근에</a:t>
            </a:r>
            <a:r>
              <a:rPr lang="en-US" altLang="ko-KR"/>
              <a:t> </a:t>
            </a:r>
            <a:r>
              <a:rPr lang="ko-KR" altLang="en-US"/>
              <a:t>걸리는 시간은 다양하게 분포했는데</a:t>
            </a:r>
            <a:r>
              <a:rPr lang="en-US" altLang="ko-KR"/>
              <a:t>,</a:t>
            </a:r>
          </a:p>
          <a:p>
            <a:r>
              <a:rPr lang="ko-KR" altLang="en-US"/>
              <a:t>실제 걸리는 시간과 받아들일 수 있는 통근시간의 갭이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누군가는 바라는 것보다는 출퇴근이 오래 걸릴 수 있겠죠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E2CB5CC4-9985-E2A2-B91D-FCF8C009FB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A36F3A3D-7371-8E04-BBCD-1F3C53829F86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1E16A7B3-5D38-9623-77A6-F250FEAFCCC1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239108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C96DF59B-ED3A-2438-A422-3F6129F43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1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often has 'Culture of hurry' caused you conflict?</a:t>
            </a:r>
            <a:endParaRPr lang="en-US" altLang="ko-KR" b="1" i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Have you disconnected from work while on vacation?</a:t>
            </a:r>
            <a:endParaRPr lang="en-US" altLang="ko-KR" b="1" i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D5D793-0CEE-59EE-BB0F-4548E5598483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빨리빨리 문화로 인한 갈등을 종종 경험하는 비율이 꽤 높았습니다</a:t>
            </a:r>
            <a:r>
              <a:rPr lang="en-US" altLang="ko-KR"/>
              <a:t>.</a:t>
            </a:r>
          </a:p>
          <a:p>
            <a:r>
              <a:rPr lang="ko-KR" altLang="en-US"/>
              <a:t>휴가 때 일과 완전히 단절되지 못함으로 인한 아쉬움도 보입니다</a:t>
            </a:r>
            <a:r>
              <a:rPr lang="en-US" altLang="ko-KR"/>
              <a:t>.</a:t>
            </a:r>
          </a:p>
        </p:txBody>
      </p:sp>
      <p:pic>
        <p:nvPicPr>
          <p:cNvPr id="7" name="그림 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F0889340-89D0-1F56-96B4-C9486556A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6F978BA7-3AA6-937D-EC12-437D4D61FAEA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3582AC8-FE69-BCE8-FAEB-6765F35C789C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224628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8674" name="Picture 2" descr="Disgust &amp; Anger&quot; Clip - Inside Out - YouTube">
            <a:extLst>
              <a:ext uri="{FF2B5EF4-FFF2-40B4-BE49-F238E27FC236}">
                <a16:creationId xmlns:a16="http://schemas.microsoft.com/office/drawing/2014/main" id="{CBF981E9-A8C4-3085-CA26-8DAF0F78A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5" r="3408" b="1579"/>
          <a:stretch/>
        </p:blipFill>
        <p:spPr bwMode="auto">
          <a:xfrm>
            <a:off x="899886" y="195434"/>
            <a:ext cx="10406743" cy="63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862EE-77CA-0981-2C59-A689C88CCF14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언어 장벽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제한된 도구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때문에</a:t>
            </a:r>
            <a:endParaRPr lang="en-US" altLang="ko-KR" sz="2400" b="1" i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특정 상황에 일체감이 없어지는 것은 좀 아쉬워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623C9770-50EB-BCC0-DDF6-51B80AAD64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6B6BD811-A73E-6ACA-311C-B9F3E0765350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0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인사이드 아웃 (r1696 판) - 나무위키">
            <a:extLst>
              <a:ext uri="{FF2B5EF4-FFF2-40B4-BE49-F238E27FC236}">
                <a16:creationId xmlns:a16="http://schemas.microsoft.com/office/drawing/2014/main" id="{D69EC887-0B02-0C62-05AF-72928FF32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0" r="7573"/>
          <a:stretch/>
        </p:blipFill>
        <p:spPr bwMode="auto">
          <a:xfrm>
            <a:off x="838986" y="0"/>
            <a:ext cx="10429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79A5AC-3042-790A-9A65-D928707A2D94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이제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점수로 답변한 항목들도 살펴보면 재밌겠다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!!”</a:t>
            </a:r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3E3E24E-BB9E-986B-7B56-ACF25B5F8A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D1048E83-3F23-CA59-E2F0-E4CB8384BCD5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2106492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would you rate your overall preference for Korean food?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Do you think you need culture-sensitive meal option?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한국음식에 대한 선호가 꽤 높은 편이었고</a:t>
            </a:r>
            <a:r>
              <a:rPr lang="en-US" altLang="ko-KR"/>
              <a:t>,</a:t>
            </a:r>
          </a:p>
          <a:p>
            <a:r>
              <a:rPr lang="ko-KR" altLang="en-US"/>
              <a:t>문화다양성을 고려한 식사 옵션의 필요도는 예상보다 낮았습니다</a:t>
            </a:r>
            <a:r>
              <a:rPr lang="en-US" altLang="ko-KR"/>
              <a:t>.</a:t>
            </a:r>
          </a:p>
        </p:txBody>
      </p:sp>
      <p:pic>
        <p:nvPicPr>
          <p:cNvPr id="12" name="그림 1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45BDFA4-180A-1923-A254-5C590CF77E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369CC6B9-90A4-921B-BDB6-068BF4210FAC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71031EC2-DA64-47DE-4576-2B7A538E3EA9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1090752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Have you adapted to Korea's 'Culture of hurry'?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much stress do you feel from 'Culture of hurry'?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‘</a:t>
            </a:r>
            <a:r>
              <a:rPr lang="ko-KR" altLang="en-US"/>
              <a:t>빨리빨리</a:t>
            </a:r>
            <a:r>
              <a:rPr lang="en-US" altLang="ko-KR"/>
              <a:t>’</a:t>
            </a:r>
            <a:r>
              <a:rPr lang="ko-KR" altLang="en-US"/>
              <a:t> 문화에 대한 적응에 높은 점수로 답변한 인원이 많았고</a:t>
            </a:r>
            <a:r>
              <a:rPr lang="en-US" altLang="ko-KR"/>
              <a:t>,</a:t>
            </a:r>
          </a:p>
          <a:p>
            <a:r>
              <a:rPr lang="ko-KR" altLang="en-US"/>
              <a:t>그보다는 낮지만 유사한 정도로 스트레스는 있다고 보여지네요</a:t>
            </a:r>
            <a:r>
              <a:rPr lang="en-US" altLang="ko-KR"/>
              <a:t>.</a:t>
            </a:r>
          </a:p>
        </p:txBody>
      </p:sp>
      <p:pic>
        <p:nvPicPr>
          <p:cNvPr id="12" name="그림 1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B48D9BB1-5DC5-7E62-3F63-2202D63D05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D768D76-77F2-EF17-5A5C-D6A2B918442A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E73442CE-44C7-0251-75D6-B2EC02AC0198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4054151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did you feel first meeting your team after onboarding?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Do you often recall onboarding lessons in daily life?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팀에 처음 왔을 때 어색함 보다는 편안한 분위기였고</a:t>
            </a:r>
            <a:r>
              <a:rPr lang="en-US" altLang="ko-KR"/>
              <a:t>,</a:t>
            </a:r>
          </a:p>
          <a:p>
            <a:r>
              <a:rPr lang="ko-KR" altLang="en-US" err="1"/>
              <a:t>온보딩</a:t>
            </a:r>
            <a:r>
              <a:rPr lang="ko-KR" altLang="en-US"/>
              <a:t> 프로그램에서 배운 것들을 종종 떠올릴 수 있었던 듯 합니다</a:t>
            </a:r>
            <a:r>
              <a:rPr lang="en-US" altLang="ko-KR"/>
              <a:t>.</a:t>
            </a:r>
          </a:p>
        </p:txBody>
      </p:sp>
      <p:pic>
        <p:nvPicPr>
          <p:cNvPr id="12" name="그림 1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D73CAEBF-7C46-7EF6-0F80-4D2B9FDB7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82CA9BA3-6C63-B075-4638-E069628C9993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E0FFE402-64E7-FBE5-ACAB-3820D1127273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148732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Rate your satisfaction with hobbies/recreation in Korea. 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Rate difficulty in enjoying leisure activities while at HEC.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한국의 취미인프라 측면은 꽤 만족스러워 하는 듯 한데</a:t>
            </a:r>
            <a:r>
              <a:rPr lang="en-US" altLang="ko-KR"/>
              <a:t>,</a:t>
            </a:r>
          </a:p>
          <a:p>
            <a:r>
              <a:rPr lang="ko-KR" altLang="en-US"/>
              <a:t>회사일과 병행하기는 다소 부담스러운 듯한 뉘앙스도 보입니다</a:t>
            </a:r>
            <a:r>
              <a:rPr lang="en-US" altLang="ko-KR"/>
              <a:t>.</a:t>
            </a:r>
          </a:p>
        </p:txBody>
      </p:sp>
      <p:pic>
        <p:nvPicPr>
          <p:cNvPr id="12" name="그림 1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222AB34-FF43-0378-92DF-3851D7C70A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7B6A6701-83D4-91AE-345F-8492BE598EA7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76EC2A5B-AA0E-80BF-9C9F-8E264999074C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291456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Did you adapted to Korea's 'Hinting - Noticing Culture'?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much stress do you feel from 'Hinting-Noticing Culture'?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‘</a:t>
            </a:r>
            <a:r>
              <a:rPr lang="ko-KR" altLang="en-US"/>
              <a:t>눈치문화</a:t>
            </a:r>
            <a:r>
              <a:rPr lang="en-US" altLang="ko-KR"/>
              <a:t>’</a:t>
            </a:r>
            <a:r>
              <a:rPr lang="ko-KR" altLang="en-US"/>
              <a:t>는 확실히 빨리빨리 문화에 비해서는</a:t>
            </a:r>
            <a:endParaRPr lang="en-US" altLang="ko-KR"/>
          </a:p>
          <a:p>
            <a:r>
              <a:rPr lang="ko-KR" altLang="en-US"/>
              <a:t>외국인들에게 난이도가 있나 봅니다</a:t>
            </a:r>
            <a:r>
              <a:rPr lang="en-US" altLang="ko-KR"/>
              <a:t>.</a:t>
            </a:r>
          </a:p>
        </p:txBody>
      </p:sp>
      <p:pic>
        <p:nvPicPr>
          <p:cNvPr id="12" name="그림 1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C88CA2DE-2CD3-9AB0-7146-FB5314FE51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FA50F59-52C2-34F8-D173-9BBA48CA5F9D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A492B92-DFC4-F43F-FC8B-0D9AD273CFC0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346632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Accessibilty to hospital or clinic in Korea?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did you feel during your first visit to a medical facility in Korea?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의료시설에 대한 접근과 편의는 좋게 느끼고 있군요</a:t>
            </a:r>
            <a:r>
              <a:rPr lang="en-US" altLang="ko-KR"/>
              <a:t>.</a:t>
            </a:r>
          </a:p>
        </p:txBody>
      </p:sp>
      <p:pic>
        <p:nvPicPr>
          <p:cNvPr id="12" name="그림 1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60F87179-EE98-F4B9-90CE-430E9E000D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6316FB4-BF7B-D99A-F234-D3E19FF3559F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06E368A-9807-2BF4-B27D-29D2971E144D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2421321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nside Out 3: Will It Happen? Everything We Know">
            <a:extLst>
              <a:ext uri="{FF2B5EF4-FFF2-40B4-BE49-F238E27FC236}">
                <a16:creationId xmlns:a16="http://schemas.microsoft.com/office/drawing/2014/main" id="{4B96C9F5-F3ED-2FA5-F420-20BAF281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6" r="11803"/>
          <a:stretch/>
        </p:blipFill>
        <p:spPr bwMode="auto">
          <a:xfrm>
            <a:off x="850900" y="46755"/>
            <a:ext cx="10426700" cy="676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6CDBB9-C3A6-F726-7A1D-FA37F3D616A6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음식보다는 문화적 차이에 대한 어색함이 있지만 잘 적응할 수 있는 것 같아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입사 초기의 </a:t>
            </a:r>
            <a:r>
              <a:rPr lang="ko-KR" altLang="en-US" sz="2400" b="1" i="1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프로그램은 도움이 되니 계속 더 발전했으면 좋겠다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0111ED1B-2E54-5AB3-5698-D06A85468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E5077168-B22B-3AE0-76BE-C109114E3247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80341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E2987-9590-9383-CEE0-2A0AFBC4DA0E}"/>
              </a:ext>
            </a:extLst>
          </p:cNvPr>
          <p:cNvSpPr txBox="1"/>
          <p:nvPr/>
        </p:nvSpPr>
        <p:spPr>
          <a:xfrm>
            <a:off x="914400" y="4368800"/>
            <a:ext cx="103378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NLB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에서 지난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8~9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월 동안 </a:t>
            </a:r>
            <a:r>
              <a:rPr lang="ko-KR" altLang="en-US" sz="2400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직원 대상으로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설문조사를 시행했습니다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 결과 외국인 직원들이 회사에 다니며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한국에 거주하며 느꼈던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여러가지 생각들을 들어볼 수 있었습니다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, 의류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3AA2701F-93DC-EAC9-7BF0-E464A45A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19100"/>
            <a:ext cx="3810000" cy="3810000"/>
          </a:xfrm>
          <a:prstGeom prst="rect">
            <a:avLst/>
          </a:prstGeom>
        </p:spPr>
      </p:pic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4C36D460-F7D2-C707-C19E-648357E97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F8552E6C-CAD1-BE8F-BC8B-7133C5ACF51E}"/>
              </a:ext>
            </a:extLst>
          </p:cNvPr>
          <p:cNvSpPr/>
          <p:nvPr/>
        </p:nvSpPr>
        <p:spPr>
          <a:xfrm>
            <a:off x="9299575" y="786298"/>
            <a:ext cx="1952625" cy="4509602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전체적 분위기는 영화리뷰 영상의 분위기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프레임으로 사용된 영화 필름은 좀더 적절한 이미지로 교체 부탁드립니다</a:t>
            </a:r>
            <a:r>
              <a:rPr lang="en-US" altLang="ko-KR" sz="1200">
                <a:solidFill>
                  <a:schemeClr val="tx1"/>
                </a:solidFill>
              </a:rPr>
              <a:t>. (</a:t>
            </a:r>
            <a:r>
              <a:rPr lang="ko-KR" altLang="en-US" sz="1200">
                <a:solidFill>
                  <a:schemeClr val="tx1"/>
                </a:solidFill>
              </a:rPr>
              <a:t>뒷부분에 스크린샷 특성상 고해상도 사진을 배치하기 어려우므로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프레임에 노이즈가 섞인 </a:t>
            </a:r>
            <a:r>
              <a:rPr lang="ko-KR" altLang="en-US" sz="1200" err="1">
                <a:solidFill>
                  <a:schemeClr val="tx1"/>
                </a:solidFill>
              </a:rPr>
              <a:t>빈티지한</a:t>
            </a:r>
            <a:r>
              <a:rPr lang="ko-KR" altLang="en-US" sz="1200">
                <a:solidFill>
                  <a:schemeClr val="tx1"/>
                </a:solidFill>
              </a:rPr>
              <a:t> 이미지도 </a:t>
            </a:r>
            <a:r>
              <a:rPr lang="en-US" altLang="ko-KR" sz="1200">
                <a:solidFill>
                  <a:schemeClr val="tx1"/>
                </a:solidFill>
              </a:rPr>
              <a:t>OK.)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자막의 크기와 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색상은 어울리도록 재량으로 </a:t>
            </a:r>
            <a:r>
              <a:rPr lang="ko-KR" altLang="en-US" sz="1200" err="1">
                <a:solidFill>
                  <a:schemeClr val="tx1"/>
                </a:solidFill>
              </a:rPr>
              <a:t>수정해주셔도</a:t>
            </a:r>
            <a:r>
              <a:rPr lang="ko-KR" altLang="en-US" sz="1200">
                <a:solidFill>
                  <a:schemeClr val="tx1"/>
                </a:solidFill>
              </a:rPr>
              <a:t> 됩니다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우상단의 </a:t>
            </a:r>
            <a:r>
              <a:rPr lang="en-US" altLang="ko-KR" sz="1200">
                <a:solidFill>
                  <a:schemeClr val="tx1"/>
                </a:solidFill>
              </a:rPr>
              <a:t>NLB</a:t>
            </a:r>
            <a:r>
              <a:rPr lang="ko-KR" altLang="en-US" sz="1200">
                <a:solidFill>
                  <a:schemeClr val="tx1"/>
                </a:solidFill>
              </a:rPr>
              <a:t>로고는 크기를 절반으로 줄여주세요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62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NSIDE OUT - Meet Disgust (2015) Pixar Animated Movie HD">
            <a:extLst>
              <a:ext uri="{FF2B5EF4-FFF2-40B4-BE49-F238E27FC236}">
                <a16:creationId xmlns:a16="http://schemas.microsoft.com/office/drawing/2014/main" id="{0FDB6B31-DFC2-8FE1-D29B-082D64D84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r="4933"/>
          <a:stretch/>
        </p:blipFill>
        <p:spPr bwMode="auto">
          <a:xfrm>
            <a:off x="914400" y="203200"/>
            <a:ext cx="10350500" cy="6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3C2E2E-3575-9C2C-BBC1-42DCE022AC1C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여러 답변 중 선택하는 질문들도 있었어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BC019762-3582-86A5-44FB-EF81D6B01B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3AB9269-5D29-B0C9-5D4A-D81AC6B59579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679168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Challenges planning vacation home from Korea?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Where do you usually eat lunch?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F3B240-56F6-62CD-1627-B13018C06F15}"/>
              </a:ext>
            </a:extLst>
          </p:cNvPr>
          <p:cNvSpPr txBox="1"/>
          <p:nvPr/>
        </p:nvSpPr>
        <p:spPr>
          <a:xfrm>
            <a:off x="914400" y="4889500"/>
            <a:ext cx="103378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휴가계획에서 가장 어려운 부분은 스케줄</a:t>
            </a:r>
            <a:r>
              <a:rPr lang="en-US" altLang="ko-KR"/>
              <a:t>, </a:t>
            </a:r>
            <a:r>
              <a:rPr lang="ko-KR" altLang="en-US"/>
              <a:t>시간배분 및</a:t>
            </a:r>
            <a:endParaRPr lang="en-US" altLang="ko-KR"/>
          </a:p>
          <a:p>
            <a:r>
              <a:rPr lang="ko-KR" altLang="en-US"/>
              <a:t>항공편 예약 등이 있었네요 </a:t>
            </a:r>
            <a:r>
              <a:rPr lang="en-US" altLang="ko-KR"/>
              <a:t>.</a:t>
            </a:r>
          </a:p>
          <a:p>
            <a:r>
              <a:rPr lang="ko-KR" altLang="en-US"/>
              <a:t>점심은 정말 다양한 기호가 있었는데</a:t>
            </a:r>
            <a:r>
              <a:rPr lang="en-US" altLang="ko-KR"/>
              <a:t>, </a:t>
            </a:r>
            <a:r>
              <a:rPr lang="ko-KR" altLang="en-US"/>
              <a:t>직접 작성 답변으로</a:t>
            </a:r>
            <a:endParaRPr lang="en-US" altLang="ko-KR"/>
          </a:p>
          <a:p>
            <a:r>
              <a:rPr lang="ko-KR" altLang="en-US"/>
              <a:t>도시락도 상당히 많이 등장했습니다</a:t>
            </a:r>
            <a:r>
              <a:rPr lang="en-US" altLang="ko-KR"/>
              <a:t>.</a:t>
            </a:r>
          </a:p>
        </p:txBody>
      </p:sp>
      <p:pic>
        <p:nvPicPr>
          <p:cNvPr id="12" name="그림 1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A40FD607-CF90-19E4-25BB-84AA575722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BDF5A519-F7F3-C552-50E8-FE0BCD0EF88B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9107D6E-8251-7EAE-2A1F-3A7CFE9112E6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3693151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Your best experience at a company dinner?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Learn something new from onboarding?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회식 때 맛있는 음식과 친밀한 대화가 즐거웠으며</a:t>
            </a:r>
            <a:r>
              <a:rPr lang="en-US" altLang="ko-KR"/>
              <a:t>,</a:t>
            </a:r>
          </a:p>
          <a:p>
            <a:r>
              <a:rPr lang="ko-KR" altLang="en-US" err="1"/>
              <a:t>온보딩</a:t>
            </a:r>
            <a:r>
              <a:rPr lang="ko-KR" altLang="en-US"/>
              <a:t> 프로그램에서 회사의 시스템과 문화에 대한 습득이 이루어 지는 듯 합니다</a:t>
            </a:r>
            <a:r>
              <a:rPr lang="en-US" altLang="ko-KR"/>
              <a:t>.</a:t>
            </a:r>
          </a:p>
          <a:p>
            <a:r>
              <a:rPr lang="ko-KR" altLang="en-US"/>
              <a:t>물론 예전에 입사하신 분들은 </a:t>
            </a:r>
            <a:r>
              <a:rPr lang="ko-KR" altLang="en-US" err="1"/>
              <a:t>온보딩</a:t>
            </a:r>
            <a:r>
              <a:rPr lang="ko-KR" altLang="en-US"/>
              <a:t> 프로그램이 없었다고 답변주시기도 했어요</a:t>
            </a:r>
            <a:r>
              <a:rPr lang="en-US" altLang="ko-KR"/>
              <a:t>.</a:t>
            </a:r>
          </a:p>
        </p:txBody>
      </p:sp>
      <p:pic>
        <p:nvPicPr>
          <p:cNvPr id="11" name="그림 10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2A240B8B-F428-2198-02B4-C4D48169C4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414DEAD-EB10-ACC1-FCC2-EAE65014556F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2645FC5-F08C-A6BC-9204-7DC4449B1AF4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3169624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What's your main commuting transportation?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do you use your commute time?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출퇴근은 역시 지하철을 가장 흔하게 이용하고</a:t>
            </a:r>
            <a:r>
              <a:rPr lang="en-US" altLang="ko-KR"/>
              <a:t>,</a:t>
            </a:r>
          </a:p>
          <a:p>
            <a:r>
              <a:rPr lang="ko-KR" altLang="en-US"/>
              <a:t>음악을 듣거나 </a:t>
            </a:r>
            <a:r>
              <a:rPr lang="en-US" altLang="ko-KR"/>
              <a:t>SNS</a:t>
            </a:r>
            <a:r>
              <a:rPr lang="ko-KR" altLang="en-US"/>
              <a:t>를 즐기고</a:t>
            </a:r>
            <a:r>
              <a:rPr lang="en-US" altLang="ko-KR"/>
              <a:t>, </a:t>
            </a:r>
            <a:r>
              <a:rPr lang="ko-KR" altLang="en-US"/>
              <a:t>부족한 잠을 채우기도 합니다</a:t>
            </a:r>
            <a:r>
              <a:rPr lang="en-US" altLang="ko-KR"/>
              <a:t>.</a:t>
            </a:r>
          </a:p>
        </p:txBody>
      </p:sp>
      <p:pic>
        <p:nvPicPr>
          <p:cNvPr id="11" name="그림 10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6591173C-821D-C7A3-8E4E-BEE98FEDDA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7362E61-C6FB-C8B0-85C1-F6E4FA666EB2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7E685DDE-D1B3-7C83-C880-3CD9B237D3A2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340223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Biggest challenge in enjoying hobbies/leisure in Korea?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What most changed your spending in Korea?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취미를 즐기는 데 정보부족이 큰 장애물이라는 의견들이 상당히 높았습니다</a:t>
            </a:r>
            <a:r>
              <a:rPr lang="en-US" altLang="ko-KR"/>
              <a:t>.</a:t>
            </a:r>
          </a:p>
          <a:p>
            <a:r>
              <a:rPr lang="ko-KR" altLang="en-US"/>
              <a:t>타국에 와서 소비패턴이 바뀐 것 중에는 사회적 관계유지 비용이 새롭다는 의견이 있네요</a:t>
            </a:r>
            <a:r>
              <a:rPr lang="en-US" altLang="ko-KR"/>
              <a:t>.</a:t>
            </a:r>
          </a:p>
        </p:txBody>
      </p:sp>
      <p:pic>
        <p:nvPicPr>
          <p:cNvPr id="11" name="그림 10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C91253CC-ABF9-C9A0-39BA-6F7D10395A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948EFD0-081E-1535-0545-2A30FA78BE94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41C9BA26-420F-9306-0A7B-E0F7613F6645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3726534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How do having four distinct seasons affect your life?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What do you usually do on a day when it rains a lot?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</a:t>
            </a:r>
            <a:r>
              <a:rPr lang="en-US" altLang="ko-KR"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계절 때문에 계절별 옷차림과 냉난방비에 신경이 쓰이고</a:t>
            </a:r>
            <a:r>
              <a:rPr lang="en-US" altLang="ko-KR"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비가 올 때는 파전에 막걸리를 즐긴다는 답변도 있었습니다</a:t>
            </a:r>
            <a:r>
              <a:rPr lang="en-US" altLang="ko-KR"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26ED1FBC-B940-AF14-C7E7-FCBFEABC17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7CF09FCA-951A-7687-7F75-4A9D295FDA5A}"/>
              </a:ext>
            </a:extLst>
          </p:cNvPr>
          <p:cNvSpPr/>
          <p:nvPr/>
        </p:nvSpPr>
        <p:spPr>
          <a:xfrm>
            <a:off x="9213022" y="3748572"/>
            <a:ext cx="1952625" cy="2480777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등장하는 통계 그래프 모든 텍스트는 재작업 요청 드립니다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영어</a:t>
            </a:r>
            <a:r>
              <a:rPr lang="en-US" altLang="ko-KR" sz="1200">
                <a:solidFill>
                  <a:schemeClr val="tx1"/>
                </a:solidFill>
              </a:rPr>
              <a:t>-&gt; </a:t>
            </a:r>
            <a:r>
              <a:rPr lang="ko-KR" altLang="en-US" sz="1200">
                <a:solidFill>
                  <a:schemeClr val="tx1"/>
                </a:solidFill>
              </a:rPr>
              <a:t>한국어로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범례 포함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그래프 자체도 예쁘게 다시 만들어도 무관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B29FF17-A47C-3802-79E6-803450D404F0}"/>
              </a:ext>
            </a:extLst>
          </p:cNvPr>
          <p:cNvSpPr/>
          <p:nvPr/>
        </p:nvSpPr>
        <p:spPr>
          <a:xfrm>
            <a:off x="5368919" y="1074815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4178623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71BB-1A46-6562-A8AA-17DFB10B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4" r="4734"/>
          <a:stretch/>
        </p:blipFill>
        <p:spPr bwMode="auto">
          <a:xfrm>
            <a:off x="883632" y="188527"/>
            <a:ext cx="10393968" cy="643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B6594B-BACD-2E86-2151-8B8C0D3D4FA3}"/>
              </a:ext>
            </a:extLst>
          </p:cNvPr>
          <p:cNvSpPr txBox="1"/>
          <p:nvPr/>
        </p:nvSpPr>
        <p:spPr>
          <a:xfrm>
            <a:off x="914400" y="44704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타국 생활 적응을 위해 휴가부터 계절변화 까지 신경 쓸게 많지만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적응할 수 있는 부분들이 꽤 있는 것 같아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27C95-448E-1298-6767-E7BC6C911D7F}"/>
              </a:ext>
            </a:extLst>
          </p:cNvPr>
          <p:cNvSpPr txBox="1"/>
          <p:nvPr/>
        </p:nvSpPr>
        <p:spPr>
          <a:xfrm>
            <a:off x="914400" y="5301397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낯선 것들인 만큼 궁금하기도 하고</a:t>
            </a:r>
            <a:r>
              <a:rPr lang="en-US" altLang="ko-KR" sz="2400" b="1" i="1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겪어보니 재미있던 부분도 있었지</a:t>
            </a:r>
            <a:r>
              <a:rPr lang="en-US" altLang="ko-KR" sz="2400" b="1" i="1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42BA7A02-8DE6-C100-0506-9538D808F1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692E9DCC-F1D9-B5EB-EB8D-5054E3A05BE6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1756821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post calvin">
            <a:extLst>
              <a:ext uri="{FF2B5EF4-FFF2-40B4-BE49-F238E27FC236}">
                <a16:creationId xmlns:a16="http://schemas.microsoft.com/office/drawing/2014/main" id="{B9FF385A-273E-5C4B-B934-4796F35D1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-828" r="4343" b="-1025"/>
          <a:stretch/>
        </p:blipFill>
        <p:spPr bwMode="auto">
          <a:xfrm>
            <a:off x="876300" y="165100"/>
            <a:ext cx="104267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CA12EC-3492-A83E-9A97-5BC0F59DF89E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이제 다 끝났어요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퀴즈 구경 </a:t>
            </a:r>
            <a:r>
              <a:rPr lang="ko-KR" altLang="en-US" sz="2400" b="1" i="1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하실래요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?”</a:t>
            </a:r>
          </a:p>
        </p:txBody>
      </p:sp>
      <p:pic>
        <p:nvPicPr>
          <p:cNvPr id="7" name="그림 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3084BE0F-B4AD-422A-5A5B-84620F5A18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86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21FD6D-3946-B153-327E-2BCF47D8EA9D}"/>
              </a:ext>
            </a:extLst>
          </p:cNvPr>
          <p:cNvSpPr txBox="1"/>
          <p:nvPr/>
        </p:nvSpPr>
        <p:spPr>
          <a:xfrm>
            <a:off x="1037414" y="833508"/>
            <a:ext cx="10214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>
                <a:solidFill>
                  <a:srgbClr val="6C7889"/>
                </a:solidFill>
                <a:effectLst/>
                <a:latin typeface="Noto Sans KR"/>
              </a:rPr>
              <a:t>Among the HEC's communication tools, which do you use most? (multi-select)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F2136A-A0E7-8C5A-382F-2E16D8EFB55A}"/>
              </a:ext>
            </a:extLst>
          </p:cNvPr>
          <p:cNvGrpSpPr/>
          <p:nvPr/>
        </p:nvGrpSpPr>
        <p:grpSpPr>
          <a:xfrm>
            <a:off x="666750" y="1507486"/>
            <a:ext cx="10858500" cy="3772504"/>
            <a:chOff x="666750" y="1790096"/>
            <a:chExt cx="10858500" cy="377250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B67D0D0-A44F-4070-7860-BEB8ACD58E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93"/>
            <a:stretch/>
          </p:blipFill>
          <p:spPr bwMode="auto">
            <a:xfrm>
              <a:off x="666750" y="1790096"/>
              <a:ext cx="10858500" cy="37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2D92E26-59A9-41E5-661A-23415C65EAB3}"/>
                </a:ext>
              </a:extLst>
            </p:cNvPr>
            <p:cNvSpPr/>
            <p:nvPr/>
          </p:nvSpPr>
          <p:spPr>
            <a:xfrm>
              <a:off x="4787900" y="2127250"/>
              <a:ext cx="883630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588BE42-C986-070C-868B-2DA7B5BE01B8}"/>
                </a:ext>
              </a:extLst>
            </p:cNvPr>
            <p:cNvSpPr/>
            <p:nvPr/>
          </p:nvSpPr>
          <p:spPr>
            <a:xfrm>
              <a:off x="3484880" y="2653030"/>
              <a:ext cx="1399540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96EE546-38D3-7F92-25EE-0CE9692758E7}"/>
                </a:ext>
              </a:extLst>
            </p:cNvPr>
            <p:cNvSpPr/>
            <p:nvPr/>
          </p:nvSpPr>
          <p:spPr>
            <a:xfrm>
              <a:off x="4057452" y="3763011"/>
              <a:ext cx="596173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3E1AAA5-7070-3CB9-A72A-687BA1029B79}"/>
                </a:ext>
              </a:extLst>
            </p:cNvPr>
            <p:cNvSpPr/>
            <p:nvPr/>
          </p:nvSpPr>
          <p:spPr>
            <a:xfrm>
              <a:off x="6463866" y="4729209"/>
              <a:ext cx="596173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7D389E6-DA74-A1FA-06AB-B16E04BE604D}"/>
                </a:ext>
              </a:extLst>
            </p:cNvPr>
            <p:cNvSpPr/>
            <p:nvPr/>
          </p:nvSpPr>
          <p:spPr>
            <a:xfrm>
              <a:off x="7358736" y="2693698"/>
              <a:ext cx="596173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 descr="만화 영화, 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E00041C-63DB-4E5D-DC87-1482690A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3" y="1746606"/>
            <a:ext cx="4019550" cy="4019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C04C7-EB3F-0560-AEA7-32DA37827193}"/>
              </a:ext>
            </a:extLst>
          </p:cNvPr>
          <p:cNvSpPr txBox="1"/>
          <p:nvPr/>
        </p:nvSpPr>
        <p:spPr>
          <a:xfrm>
            <a:off x="914400" y="5241967"/>
            <a:ext cx="103378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글로벌 직원들이 가장 선호하는 커뮤니케이션 도구에 대한 응답 결과입니다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응답이 높은 순서대로 배열해서</a:t>
            </a:r>
          </a:p>
          <a:p>
            <a:pPr algn="ctr"/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댓글로 달아 주시면 정답자 중 추첨하여 소정의 상품을 드립니다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81F49-F98F-59EB-2287-CE44C31E7B49}"/>
              </a:ext>
            </a:extLst>
          </p:cNvPr>
          <p:cNvSpPr txBox="1"/>
          <p:nvPr/>
        </p:nvSpPr>
        <p:spPr>
          <a:xfrm>
            <a:off x="923364" y="312003"/>
            <a:ext cx="102466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&lt;Quiz&gt;</a:t>
            </a:r>
            <a:endParaRPr lang="ko-KR" altLang="en-US" sz="1600" b="1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64113F-9832-87F0-C575-D979D142D5B0}"/>
              </a:ext>
            </a:extLst>
          </p:cNvPr>
          <p:cNvSpPr txBox="1"/>
          <p:nvPr/>
        </p:nvSpPr>
        <p:spPr>
          <a:xfrm>
            <a:off x="2976514" y="1277962"/>
            <a:ext cx="62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팀즈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전화 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대면회의 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하이톡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이메일</a:t>
            </a:r>
          </a:p>
        </p:txBody>
      </p:sp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79ED9F3B-8D58-C27E-A628-7D0BE32FC1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F96F7088-A5DF-6232-10E5-7F9966A739E2}"/>
              </a:ext>
            </a:extLst>
          </p:cNvPr>
          <p:cNvSpPr/>
          <p:nvPr/>
        </p:nvSpPr>
        <p:spPr>
          <a:xfrm>
            <a:off x="9023317" y="1368479"/>
            <a:ext cx="1952625" cy="2480777"/>
          </a:xfrm>
          <a:prstGeom prst="wedgeRoundRectCallout">
            <a:avLst>
              <a:gd name="adj1" fmla="val -63922"/>
              <a:gd name="adj2" fmla="val -487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err="1">
                <a:solidFill>
                  <a:schemeClr val="tx1"/>
                </a:solidFill>
              </a:rPr>
              <a:t>인포그래픽</a:t>
            </a:r>
            <a:r>
              <a:rPr lang="ko-KR" altLang="en-US" sz="1200">
                <a:solidFill>
                  <a:schemeClr val="tx1"/>
                </a:solidFill>
              </a:rPr>
              <a:t> 타이틀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색상 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폰트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크기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재량 조정 요청</a:t>
            </a:r>
          </a:p>
        </p:txBody>
      </p:sp>
    </p:spTree>
    <p:extLst>
      <p:ext uri="{BB962C8B-B14F-4D97-AF65-F5344CB8AC3E}">
        <p14:creationId xmlns:p14="http://schemas.microsoft.com/office/powerpoint/2010/main" val="3154465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3074" name="Picture 2" descr="익스트림무비 - [인사이드 아웃] 감정의 소중함을 일깨우는 영화">
            <a:extLst>
              <a:ext uri="{FF2B5EF4-FFF2-40B4-BE49-F238E27FC236}">
                <a16:creationId xmlns:a16="http://schemas.microsoft.com/office/drawing/2014/main" id="{992275DC-869C-6B06-3994-3861DA11C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9" t="22844" r="6689" b="3233"/>
          <a:stretch/>
        </p:blipFill>
        <p:spPr bwMode="auto">
          <a:xfrm>
            <a:off x="857250" y="216648"/>
            <a:ext cx="10439400" cy="642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BE86C-DBC6-6662-A723-1BAB744EB4FB}"/>
              </a:ext>
            </a:extLst>
          </p:cNvPr>
          <p:cNvSpPr txBox="1"/>
          <p:nvPr/>
        </p:nvSpPr>
        <p:spPr>
          <a:xfrm>
            <a:off x="914400" y="5379302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다들 잘 봤지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ctr"/>
            <a:r>
              <a:rPr lang="ko-KR" altLang="en-US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이제 이 기억들을 장기기억저장소로 보내자</a:t>
            </a:r>
            <a:r>
              <a:rPr lang="en-US" altLang="ko-KR" sz="24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</a:p>
        </p:txBody>
      </p:sp>
      <p:pic>
        <p:nvPicPr>
          <p:cNvPr id="9" name="그림 8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2265D15-F6F0-9B5E-382D-1307D91C0D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4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7206E-1A8A-BF20-0D05-87A02EBA9B0B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설문조사는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대 주제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60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문항으로 진행되었으며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 결과를 분석하던 도중 놀라운 일이 일어났습니다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C96DF59B-ED3A-2438-A422-3F6129F43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43A5452-85C6-7097-DE7A-12C7B5166DA1}"/>
              </a:ext>
            </a:extLst>
          </p:cNvPr>
          <p:cNvSpPr/>
          <p:nvPr/>
        </p:nvSpPr>
        <p:spPr>
          <a:xfrm>
            <a:off x="9299575" y="3429000"/>
            <a:ext cx="1952625" cy="1690202"/>
          </a:xfrm>
          <a:prstGeom prst="wedgeRoundRectCallout">
            <a:avLst>
              <a:gd name="adj1" fmla="val -28150"/>
              <a:gd name="adj2" fmla="val 5615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흰색 자막은 리뷰어의 해설을 의미합니다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9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DD6661-CB94-A78B-1CBA-2F66F17C7EF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0" name="그림 2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F4CCBAD-5791-D401-27CF-D1A1FEEB7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31" name="그림 30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B02E6E3-3C1A-261F-AABC-8A953EFD0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32" name="그림 31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F9AA5AF2-56BE-8275-8D91-77408B64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5" name="그림 4" descr="장난감, 만화 영화, 유아 완구, 피규어이(가) 표시된 사진&#10;&#10;자동 생성된 설명">
            <a:extLst>
              <a:ext uri="{FF2B5EF4-FFF2-40B4-BE49-F238E27FC236}">
                <a16:creationId xmlns:a16="http://schemas.microsoft.com/office/drawing/2014/main" id="{5AF0533C-2903-69AD-F475-3AE625073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 b="-2"/>
          <a:stretch/>
        </p:blipFill>
        <p:spPr>
          <a:xfrm>
            <a:off x="901700" y="0"/>
            <a:ext cx="103886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6CAA6-681C-5161-B2E9-6018E67CA330}"/>
              </a:ext>
            </a:extLst>
          </p:cNvPr>
          <p:cNvSpPr txBox="1"/>
          <p:nvPr/>
        </p:nvSpPr>
        <p:spPr>
          <a:xfrm>
            <a:off x="2077623" y="2448520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버럭이 절대 아님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아쉬움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0494B-FF69-60A1-2411-396893DF23FA}"/>
              </a:ext>
            </a:extLst>
          </p:cNvPr>
          <p:cNvSpPr txBox="1"/>
          <p:nvPr/>
        </p:nvSpPr>
        <p:spPr>
          <a:xfrm>
            <a:off x="3766836" y="1129268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까칠이가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누구임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?)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A1390-EE58-C074-5457-79B8C2DDE4A8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응답한 개개인들의 감정과 기억이 종류 별로 뭉쳐서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인격으로 재탄생 하게 된 것이죠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CD910FE4-DF86-9D89-1CDD-C70E0490B4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49FEE-5AEA-B797-44F9-93344833D983}"/>
              </a:ext>
            </a:extLst>
          </p:cNvPr>
          <p:cNvSpPr txBox="1"/>
          <p:nvPr/>
        </p:nvSpPr>
        <p:spPr>
          <a:xfrm>
            <a:off x="5671604" y="455796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기쁨이 일 리가 없음</a:t>
            </a:r>
            <a:r>
              <a:rPr lang="en-US" altLang="ko-KR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2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D815E-6D27-AC43-25EF-139535A834A8}"/>
              </a:ext>
            </a:extLst>
          </p:cNvPr>
          <p:cNvSpPr txBox="1"/>
          <p:nvPr/>
        </p:nvSpPr>
        <p:spPr>
          <a:xfrm>
            <a:off x="7308624" y="1102127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소심이 처럼 보이지만</a:t>
            </a:r>
            <a:r>
              <a:rPr lang="en-US" altLang="ko-KR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2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54EDA-6F69-BDF3-8A0B-C122A202DC48}"/>
              </a:ext>
            </a:extLst>
          </p:cNvPr>
          <p:cNvSpPr txBox="1"/>
          <p:nvPr/>
        </p:nvSpPr>
        <p:spPr>
          <a:xfrm>
            <a:off x="9205969" y="1646704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아무튼 슬픔이 아님</a:t>
            </a:r>
            <a:r>
              <a:rPr lang="en-US" altLang="ko-KR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2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향수</a:t>
            </a:r>
          </a:p>
        </p:txBody>
      </p:sp>
    </p:spTree>
    <p:extLst>
      <p:ext uri="{BB962C8B-B14F-4D97-AF65-F5344CB8AC3E}">
        <p14:creationId xmlns:p14="http://schemas.microsoft.com/office/powerpoint/2010/main" val="77636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83E4211-ED61-40E5-C2A8-B3BB8154F7E0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818330D-E879-9C4A-901E-D5E999414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4BF32DD8-74F3-7344-466A-D3B375D89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6" name="그림 5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447D12E-F4D0-3C01-6877-E8A6A1DE6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A77070-0092-EDF3-4155-056CC43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93287"/>
            <a:ext cx="10388600" cy="6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162ED-18CF-C3F2-58A5-3A8E8E6AEE4F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명의 인격은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각자 얘기하고자 하는 바가 다양했습니다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725741D-8E31-9212-9F7D-09852DAFD0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23D10185-6D31-EB9D-AEE6-FAA8E3322B69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183419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3F8EE6C-CDD2-0F53-C50C-77F09FE323C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8" name="그림 7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0A71368-0D41-FB87-B332-F387ED4BC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9" name="그림 8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95E5620B-924C-F0DC-D992-A2C7CFABD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10" name="그림 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117323AF-715A-808A-B942-35CCEC624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CDB86895-B667-4085-C2BE-50CA29818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4" r="5044"/>
          <a:stretch/>
        </p:blipFill>
        <p:spPr bwMode="auto">
          <a:xfrm>
            <a:off x="863600" y="164869"/>
            <a:ext cx="10439400" cy="652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B0FE48-0EEF-37C8-8FC9-58E8A20B1019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새로운 환경에 대한 기대와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더 나아질 요소들에 대한 기대를 가진 응답들이 뭉쳐 탄생했습니다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F0F6BB6F-B27F-C753-593D-CDD06F0FC5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4AC09DC9-C41F-C518-AB8A-1DCC1C44025B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126668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4098" name="Picture 2" descr="Download Anger (Inside Out) Movie Inside Out HD Wallpaper">
            <a:extLst>
              <a:ext uri="{FF2B5EF4-FFF2-40B4-BE49-F238E27FC236}">
                <a16:creationId xmlns:a16="http://schemas.microsoft.com/office/drawing/2014/main" id="{1F793562-90BC-8BF4-E6C4-79062B16F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r="4027"/>
          <a:stretch/>
        </p:blipFill>
        <p:spPr bwMode="auto">
          <a:xfrm>
            <a:off x="863600" y="235743"/>
            <a:ext cx="10452100" cy="63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D968D-484F-B410-768F-06FCEE5F36C2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말 그대로 아쉬운 것들을 주로 얘기하죠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30FB6947-878E-1594-733C-A2037B2168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3518E9E-5E5A-4614-4821-EC7AD7AD85CD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47485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8A5CC3-47AA-3AE4-73C4-01050A6B6318}"/>
              </a:ext>
            </a:extLst>
          </p:cNvPr>
          <p:cNvSpPr/>
          <p:nvPr/>
        </p:nvSpPr>
        <p:spPr>
          <a:xfrm>
            <a:off x="825500" y="215900"/>
            <a:ext cx="10451240" cy="6348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5122" name="Picture 2" descr="Download Anger (Inside Out) Disgust (Inside Out) Joy (Inside Out) Fear (Inside Out) Movie Inside Out HD Wallpaper">
            <a:extLst>
              <a:ext uri="{FF2B5EF4-FFF2-40B4-BE49-F238E27FC236}">
                <a16:creationId xmlns:a16="http://schemas.microsoft.com/office/drawing/2014/main" id="{5C51BD42-7F62-D832-A9AA-FF4285E1C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/>
        </p:blipFill>
        <p:spPr bwMode="auto">
          <a:xfrm>
            <a:off x="915260" y="120903"/>
            <a:ext cx="5004780" cy="6443409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828ED2-D61D-FBA2-6810-57A14C52DEB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낯선 것들에 대한 궁금증으로 이루어졌습니다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그런데 약간의 불안을 곁들인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6DB8995C-2F65-045A-3E45-6054A741D0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" t="6480" r="-942" b="39082"/>
          <a:stretch/>
        </p:blipFill>
        <p:spPr>
          <a:xfrm>
            <a:off x="9317523" y="63500"/>
            <a:ext cx="2226777" cy="74819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3DE48123-9B4F-2D1D-162B-CB8196F59D04}"/>
              </a:ext>
            </a:extLst>
          </p:cNvPr>
          <p:cNvSpPr/>
          <p:nvPr/>
        </p:nvSpPr>
        <p:spPr>
          <a:xfrm>
            <a:off x="9299575" y="1218098"/>
            <a:ext cx="1952625" cy="1918802"/>
          </a:xfrm>
          <a:prstGeom prst="wedgeRoundRectCallout">
            <a:avLst>
              <a:gd name="adj1" fmla="val -63922"/>
              <a:gd name="adj2" fmla="val 16337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>
                <a:solidFill>
                  <a:schemeClr val="tx1"/>
                </a:solidFill>
              </a:rPr>
              <a:t>[</a:t>
            </a:r>
            <a:r>
              <a:rPr lang="ko-KR" altLang="en-US" sz="1200">
                <a:solidFill>
                  <a:schemeClr val="tx1"/>
                </a:solidFill>
              </a:rPr>
              <a:t>코멘트</a:t>
            </a:r>
            <a:r>
              <a:rPr lang="en-US" altLang="ko-KR" sz="1200">
                <a:solidFill>
                  <a:schemeClr val="tx1"/>
                </a:solidFill>
              </a:rPr>
              <a:t>]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자막이 더 잘 보이도록 스크린샷 이미지 색상 보정 </a:t>
            </a:r>
            <a:r>
              <a:rPr lang="en-US" altLang="ko-KR" sz="1200">
                <a:solidFill>
                  <a:schemeClr val="tx1"/>
                </a:solidFill>
              </a:rPr>
              <a:t>or </a:t>
            </a:r>
            <a:r>
              <a:rPr lang="ko-KR" altLang="en-US" sz="1200">
                <a:solidFill>
                  <a:schemeClr val="tx1"/>
                </a:solidFill>
              </a:rPr>
              <a:t>자막 색상 및 폰트 재량 변경 요청</a:t>
            </a:r>
          </a:p>
        </p:txBody>
      </p:sp>
    </p:spTree>
    <p:extLst>
      <p:ext uri="{BB962C8B-B14F-4D97-AF65-F5344CB8AC3E}">
        <p14:creationId xmlns:p14="http://schemas.microsoft.com/office/powerpoint/2010/main" val="3157506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C72863EAE29B4FA94DA8363FA261F8" ma:contentTypeVersion="13" ma:contentTypeDescription="Create a new document." ma:contentTypeScope="" ma:versionID="29601d07505dc1bd0e50780b4676dc2a">
  <xsd:schema xmlns:xsd="http://www.w3.org/2001/XMLSchema" xmlns:xs="http://www.w3.org/2001/XMLSchema" xmlns:p="http://schemas.microsoft.com/office/2006/metadata/properties" xmlns:ns2="925598ae-4a1c-4b3e-a058-bee14c499237" xmlns:ns3="0d25e118-6b8a-4a75-83e7-6c4cca31b5f1" targetNamespace="http://schemas.microsoft.com/office/2006/metadata/properties" ma:root="true" ma:fieldsID="93c4e1d37b0c97d5f4a05d2a613cbd82" ns2:_="" ns3:_="">
    <xsd:import namespace="925598ae-4a1c-4b3e-a058-bee14c499237"/>
    <xsd:import namespace="0d25e118-6b8a-4a75-83e7-6c4cca31b5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5598ae-4a1c-4b3e-a058-bee14c4992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71fb70b6-d210-4b74-85ba-b603f93f2d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5e118-6b8a-4a75-83e7-6c4cca31b5f1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88963c2-b107-4bb8-a8c4-6b00be83bd41}" ma:internalName="TaxCatchAll" ma:showField="CatchAllData" ma:web="0d25e118-6b8a-4a75-83e7-6c4cca31b5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5598ae-4a1c-4b3e-a058-bee14c499237">
      <Terms xmlns="http://schemas.microsoft.com/office/infopath/2007/PartnerControls"/>
    </lcf76f155ced4ddcb4097134ff3c332f>
    <TaxCatchAll xmlns="0d25e118-6b8a-4a75-83e7-6c4cca31b5f1" xsi:nil="true"/>
  </documentManagement>
</p:properties>
</file>

<file path=customXml/itemProps1.xml><?xml version="1.0" encoding="utf-8"?>
<ds:datastoreItem xmlns:ds="http://schemas.openxmlformats.org/officeDocument/2006/customXml" ds:itemID="{163EEBA9-0AFB-47B2-8C01-E029E91259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1E5506-9960-4923-B141-67A98EE66234}">
  <ds:schemaRefs>
    <ds:schemaRef ds:uri="0d25e118-6b8a-4a75-83e7-6c4cca31b5f1"/>
    <ds:schemaRef ds:uri="925598ae-4a1c-4b3e-a058-bee14c4992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A362E9D-9FF1-4F93-B9D0-6732E5A1045A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925598ae-4a1c-4b3e-a058-bee14c499237"/>
    <ds:schemaRef ds:uri="http://schemas.openxmlformats.org/package/2006/metadata/core-properties"/>
    <ds:schemaRef ds:uri="0d25e118-6b8a-4a75-83e7-6c4cca31b5f1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a11ee6e5-21a0-48c4-8af4-6cc1347f763e}" enabled="1" method="Privileged" siteId="{a27ddcc1-bea5-4183-aa29-fd96d7612a1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2210</Words>
  <Application>Microsoft Office PowerPoint</Application>
  <PresentationFormat>와이드스크린</PresentationFormat>
  <Paragraphs>443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Noto Sans KR</vt:lpstr>
      <vt:lpstr>var(--doda-editor-font)</vt:lpstr>
      <vt:lpstr>나눔고딕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장만규(JANG MAN KYU) 매니저</dc:creator>
  <cp:lastModifiedBy>장만규(JANG MAN KYU) 매니저</cp:lastModifiedBy>
  <cp:revision>2</cp:revision>
  <dcterms:created xsi:type="dcterms:W3CDTF">2024-11-07T04:06:11Z</dcterms:created>
  <dcterms:modified xsi:type="dcterms:W3CDTF">2025-01-24T08:11:20Z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대외비(Restricted)</vt:lpwstr>
  </property>
  <property fmtid="{D5CDD505-2E9C-101B-9397-08002B2CF9AE}" pid="3" name="ContentTypeId">
    <vt:lpwstr>0x01010035C72863EAE29B4FA94DA8363FA261F8</vt:lpwstr>
  </property>
  <property fmtid="{D5CDD505-2E9C-101B-9397-08002B2CF9AE}" pid="4" name="MediaServiceImageTags">
    <vt:lpwstr/>
  </property>
</Properties>
</file>